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  <p:sldId id="274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5303B9C-1E10-4000-98D3-02C6AB81C7A6}" type="datetimeFigureOut">
              <a:rPr lang="en-US" smtClean="0"/>
              <a:pPr/>
              <a:t>10/13/2011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AA5235E-3D54-4975-9D73-CFE4F586C8E7}" type="slidenum">
              <a:rPr lang="en-US" smtClean="0"/>
              <a:pPr/>
              <a:t>‹Nº›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LAS ACCIONES CIVILES EN MATERIA DE DERECHOS DE AUTOR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endParaRPr lang="es-MX" dirty="0" smtClean="0"/>
          </a:p>
          <a:p>
            <a:pPr algn="l"/>
            <a:endParaRPr lang="es-MX" dirty="0" smtClean="0"/>
          </a:p>
          <a:p>
            <a:pPr algn="l"/>
            <a:r>
              <a:rPr lang="es-MX" dirty="0" smtClean="0"/>
              <a:t>RAUL PASTOR ESCOBAR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EVOLUCION JUDICIAL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2003. PLENO DE LA SCJN.</a:t>
            </a:r>
          </a:p>
          <a:p>
            <a:pPr>
              <a:buNone/>
            </a:pPr>
            <a:r>
              <a:rPr lang="es-MX" dirty="0" smtClean="0"/>
              <a:t> JURISPRUDENCIA POR CONTRADICCION DE TESIS: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PROPIEDAD INDUSTRIAL. ES NECESARIA UNA DECLARACION POR PARTE DEL IMPI, SOBRE LA EXISTENCIA DE INFRACCIONES EN LA MATERIA PARA LA PROCEDENCIA DE LA INDEMNIZACION DE DAÑOS Y PERJUICIOS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EVOLUCION JUDICIAL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2008. PRIMERA SALA. TESIS AISLADA.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DERECHOS DE AUTOR. LA PROCEDENCIA DE LA ACCION DE INDEMNIZACION POR DAÑOS Y PERJUICIOS EN LA VIA JURISDICCIONAL REQUIERE UNA PREVIA DECLARACION POR PARTE DEL IMPI, SOBRE LA EXISTENCIA DE INFRACCIONES EN LA MATERIA </a:t>
            </a:r>
          </a:p>
          <a:p>
            <a:endParaRPr lang="es-MX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EVOLUCION JUDICIAL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s-MX" dirty="0" smtClean="0"/>
              <a:t>2009. </a:t>
            </a:r>
          </a:p>
          <a:p>
            <a:pPr>
              <a:buNone/>
            </a:pPr>
            <a:r>
              <a:rPr lang="es-MX" dirty="0" smtClean="0"/>
              <a:t>CUARTO TRIBUNAL COLEGIADO DE CIRCUITO EN MATERIA CIVIL.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SENTENCIA DE AMPARO D.C. 11/2009 PROMOVIDO POR GUIA-ROJI.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DETERMINA QUE SI SON PROCEDENTES LAS ACCIONES CIVILES SIN NECESIDAD DE DECLARACION PREVIA DE LA AUTORIDAD ADMINISTRATIVA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RAZONES DE PROCEDENCIA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ARTS. 213, 216-BIS LFDA. 137 y 138 RLFDA.</a:t>
            </a:r>
          </a:p>
          <a:p>
            <a:pPr>
              <a:buNone/>
            </a:pPr>
            <a:r>
              <a:rPr lang="es-MX" dirty="0" smtClean="0"/>
              <a:t>EN TODOS ELLOS SE HABLA DE LAS ACCIONES CON QUE CUENTAN LOS PARTICULARES PARA CUANDO SUS DERECHOS SEAN VIOLADOS.</a:t>
            </a: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ESPECIFICAMENTE LOS ARTS. CITADOS DEL REGLAMENTO HABLAN DE LA POSIBILIDAD PARA EL TITULAR DE DERECHOS DE EJERCER LAS ACCIONES QUE CONSIDERE PERTINENTES POR LAS VIAS QUE ASI LO DESEE.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RAZONES DE PROCEDENCIA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NO EXISTE ARTICULO ALGUNO EN LA LFDA O SU REGLAMENTO QUE ESTABLEZCA COMO REQUISITO DE PROCEDENCIA PARA LAS ACCIONES CIVILES EL CONTAR CON UN PRONUNCIAMIENTO PREVIO POR PARTE DE LA AUTORIDAD ADMINISTRATIVA SOBRE LA VIOLACION A LOS DERECHOS .</a:t>
            </a:r>
          </a:p>
          <a:p>
            <a:r>
              <a:rPr lang="es-MX" dirty="0" smtClean="0"/>
              <a:t>INTERPRETAR DE ESA FORMA LAS NORMAS SERIA VIOLATORIO PRINCIPALMENTE AL ART. 17 CONSTITUCIONAL, INDEPENDIENTEMENTE DEL 16 DE LA CARTA MAGNA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IMPRECISIONES JUDICIALES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SE PRETENDIO APLICAR UN CRITERIO EXISTENTE PARA LA PROPIEDAD INDUSTRIAL A LOS DERECHOS DE AUTOR, CUANDO LA NATURALEZA DE AMBAS MATERIAS (INDEPENDIENTEMENTE DE QUE LOS OBJETOS PUEDAN COMPARTIR ELEMENTOS EN COMÚN) ES DIFERENTE. 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ORDENAMIENTOS RELACIONADOS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CONSTITUCION POLITICA DE LOS ESTADOS UNIDOS MEXICANOS. ARTS. 16, 17 Y 133.</a:t>
            </a:r>
          </a:p>
          <a:p>
            <a:endParaRPr lang="es-MX" dirty="0" smtClean="0"/>
          </a:p>
          <a:p>
            <a:r>
              <a:rPr lang="es-MX" dirty="0" smtClean="0"/>
              <a:t>TRATADOS DE LIBRE COMERCIO.</a:t>
            </a:r>
          </a:p>
          <a:p>
            <a:endParaRPr lang="es-MX" dirty="0" smtClean="0"/>
          </a:p>
          <a:p>
            <a:r>
              <a:rPr lang="es-MX" dirty="0" smtClean="0"/>
              <a:t>TRATADOS SOBRE DERECHOS HUMANOS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VENTAJAS Y DESVENTAJAS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VENTAJAS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MX" dirty="0" smtClean="0"/>
              <a:t>DESVENTAJAS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MX" dirty="0" smtClean="0"/>
              <a:t>ES LA UNICA VIA QUE SE ENFOCA A LA REPARACION PATRIMONIAL.</a:t>
            </a:r>
          </a:p>
          <a:p>
            <a:r>
              <a:rPr lang="es-MX" dirty="0" smtClean="0"/>
              <a:t>EL RESULTADO SE REFLEJA EN LA ECONOMIA DE QUIEN PROMUEVE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LO LLEVA UN JUEZ CIVIL QUE RESUELVE CIENTOS DE EXPEDIENTES DE DIVERSA NATURALEZA.</a:t>
            </a:r>
          </a:p>
          <a:p>
            <a:r>
              <a:rPr lang="es-MX" dirty="0" smtClean="0"/>
              <a:t>FALTA DE ESPECIALIZACIÓN DE LA AUTORIDAD QUE RESUELVE.</a:t>
            </a:r>
          </a:p>
          <a:p>
            <a:r>
              <a:rPr lang="es-MX" dirty="0" smtClean="0"/>
              <a:t>SI SE LLEVA PARALELO A UN PROCESO ADMINISTRATIVO -LITISPENDENCIA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SITUACION ACTUAL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sz="4800" b="1" dirty="0" smtClean="0"/>
              <a:t>NO EXISTE UN CRITERIO JUDICIAL DEFINITIVO RESPECTO A LA PROCEDENCIA DE LAS ACCIONES CIVILES POR DERECHOS DE AUTOR</a:t>
            </a:r>
            <a:endParaRPr lang="en-US" sz="4800" b="1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RAUL PASTOR ESCOBAR</a:t>
            </a:r>
          </a:p>
          <a:p>
            <a:pPr>
              <a:buNone/>
            </a:pPr>
            <a:r>
              <a:rPr lang="es-MX" dirty="0" smtClean="0"/>
              <a:t>Tel. 4624-5999</a:t>
            </a:r>
          </a:p>
          <a:p>
            <a:pPr>
              <a:buNone/>
            </a:pPr>
            <a:r>
              <a:rPr lang="es-MX" dirty="0" smtClean="0"/>
              <a:t>rpastor@deliux.com.mx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s-MX" sz="4000" dirty="0" smtClean="0"/>
              <a:t>VIAS RECONOCIDAS EN LA LEY PARA LA SOLUCION DE CONFLICTOS EN D.A.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PROCEDIMIENTOS ADMINISTRATIVOS:</a:t>
            </a:r>
          </a:p>
          <a:p>
            <a:pPr>
              <a:buNone/>
            </a:pPr>
            <a:r>
              <a:rPr lang="es-MX" dirty="0" smtClean="0"/>
              <a:t> 1)INFRACCIONES EN MATERIA DE DERECHOS DE AUTOR.</a:t>
            </a:r>
          </a:p>
          <a:p>
            <a:pPr>
              <a:buNone/>
            </a:pPr>
            <a:r>
              <a:rPr lang="es-MX" dirty="0" smtClean="0"/>
              <a:t>2)INFRACCIONES EN MATERIA DE COMERCIO.</a:t>
            </a:r>
          </a:p>
          <a:p>
            <a:pPr>
              <a:buNone/>
            </a:pPr>
            <a:r>
              <a:rPr lang="es-MX" dirty="0" smtClean="0"/>
              <a:t>3)JUNTA DE AVENENCIA.</a:t>
            </a:r>
          </a:p>
          <a:p>
            <a:r>
              <a:rPr lang="es-MX" dirty="0" smtClean="0"/>
              <a:t>ARBITRAJE</a:t>
            </a:r>
          </a:p>
          <a:p>
            <a:r>
              <a:rPr lang="es-MX" dirty="0" smtClean="0"/>
              <a:t>ACCIONES PENALES</a:t>
            </a:r>
          </a:p>
          <a:p>
            <a:r>
              <a:rPr lang="es-MX" dirty="0" smtClean="0"/>
              <a:t>ACCIONES CIVILES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CONSECUENCIAS Y AUTORIDADES DE CADA UNA DE LAS VIAS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ADMINISTRATIVA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MX" dirty="0" smtClean="0"/>
              <a:t>ARBITRAJE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endParaRPr lang="es-MX" dirty="0" smtClean="0"/>
          </a:p>
          <a:p>
            <a:r>
              <a:rPr lang="es-MX" u="sng" dirty="0" smtClean="0"/>
              <a:t>AUTORIDADES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dirty="0" smtClean="0"/>
              <a:t>I.D.A. – INDAUTOR</a:t>
            </a:r>
          </a:p>
          <a:p>
            <a:pPr>
              <a:buNone/>
            </a:pPr>
            <a:r>
              <a:rPr lang="es-MX" dirty="0" smtClean="0"/>
              <a:t>I.M.C. - IMPI</a:t>
            </a:r>
          </a:p>
          <a:p>
            <a:pPr>
              <a:buNone/>
            </a:pPr>
            <a:endParaRPr lang="es-MX" u="sng" dirty="0" smtClean="0"/>
          </a:p>
          <a:p>
            <a:r>
              <a:rPr lang="es-MX" u="sng" dirty="0" smtClean="0"/>
              <a:t>CONSECUENCIA</a:t>
            </a:r>
            <a:r>
              <a:rPr lang="es-MX" dirty="0" smtClean="0"/>
              <a:t>:</a:t>
            </a:r>
            <a:endParaRPr lang="es-MX" u="sng" dirty="0" smtClean="0"/>
          </a:p>
          <a:p>
            <a:pPr>
              <a:buNone/>
            </a:pPr>
            <a:r>
              <a:rPr lang="es-MX" dirty="0" smtClean="0"/>
              <a:t>IMPOSICION DE UNA MULTA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u="sng" dirty="0" smtClean="0"/>
              <a:t>AUTORIDADES</a:t>
            </a:r>
            <a:r>
              <a:rPr lang="es-MX" dirty="0" smtClean="0"/>
              <a:t>:</a:t>
            </a:r>
          </a:p>
          <a:p>
            <a:pPr>
              <a:buNone/>
            </a:pPr>
            <a:r>
              <a:rPr lang="es-MX" dirty="0" smtClean="0"/>
              <a:t>ARBITRO(S) NOMBRADOS POR LAS PARTES</a:t>
            </a:r>
          </a:p>
          <a:p>
            <a:pPr>
              <a:buNone/>
            </a:pPr>
            <a:endParaRPr lang="es-MX" dirty="0" smtClean="0"/>
          </a:p>
          <a:p>
            <a:r>
              <a:rPr lang="es-MX" u="sng" dirty="0" smtClean="0"/>
              <a:t>CONSECUENCIA</a:t>
            </a:r>
            <a:r>
              <a:rPr lang="es-MX" dirty="0" smtClean="0"/>
              <a:t>:</a:t>
            </a:r>
          </a:p>
          <a:p>
            <a:pPr>
              <a:buNone/>
            </a:pPr>
            <a:endParaRPr lang="es-MX" u="sng" dirty="0" smtClean="0"/>
          </a:p>
          <a:p>
            <a:pPr>
              <a:buNone/>
            </a:pPr>
            <a:r>
              <a:rPr lang="es-MX" dirty="0" smtClean="0"/>
              <a:t>LAUDO CON EL QUE SE RESUELVE LA CONTROVERSIA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MX" dirty="0" smtClean="0"/>
              <a:t>CONSECUENCIAS Y AUTORIDADES DE CADA UNA DE LAS VIAS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PENAL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s-MX" dirty="0" smtClean="0"/>
              <a:t>CIVIL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MX" u="sng" dirty="0" smtClean="0"/>
              <a:t>AUTORIDADES</a:t>
            </a:r>
            <a:r>
              <a:rPr lang="es-MX" dirty="0" smtClean="0"/>
              <a:t>:</a:t>
            </a:r>
          </a:p>
          <a:p>
            <a:pPr>
              <a:buNone/>
            </a:pPr>
            <a:endParaRPr lang="es-MX" u="sng" dirty="0" smtClean="0"/>
          </a:p>
          <a:p>
            <a:pPr>
              <a:buNone/>
            </a:pPr>
            <a:r>
              <a:rPr lang="es-MX" dirty="0" smtClean="0"/>
              <a:t>M.P. Y JUEZ PENAL</a:t>
            </a:r>
          </a:p>
          <a:p>
            <a:pPr>
              <a:buNone/>
            </a:pPr>
            <a:endParaRPr lang="es-MX" dirty="0" smtClean="0"/>
          </a:p>
          <a:p>
            <a:r>
              <a:rPr lang="es-MX" u="sng" dirty="0" smtClean="0"/>
              <a:t>CONSECUENCIA</a:t>
            </a:r>
            <a:r>
              <a:rPr lang="es-MX" dirty="0" smtClean="0"/>
              <a:t>:</a:t>
            </a:r>
          </a:p>
          <a:p>
            <a:pPr>
              <a:buNone/>
            </a:pPr>
            <a:endParaRPr lang="es-MX" u="sng" dirty="0" smtClean="0"/>
          </a:p>
          <a:p>
            <a:pPr>
              <a:buNone/>
            </a:pPr>
            <a:r>
              <a:rPr lang="es-MX" dirty="0" smtClean="0"/>
              <a:t>PENA PRIVATIVA DE LIBERTAD (CARCEL) Y/O MULTA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u="sng" dirty="0" smtClean="0"/>
              <a:t>AUTORIDADES</a:t>
            </a:r>
            <a:r>
              <a:rPr lang="es-MX" dirty="0" smtClean="0"/>
              <a:t>:</a:t>
            </a:r>
          </a:p>
          <a:p>
            <a:pPr>
              <a:buNone/>
            </a:pPr>
            <a:endParaRPr lang="es-MX" u="sng" dirty="0" smtClean="0"/>
          </a:p>
          <a:p>
            <a:pPr>
              <a:buNone/>
            </a:pPr>
            <a:r>
              <a:rPr lang="es-MX" dirty="0" smtClean="0"/>
              <a:t>JUEZ CVIL LOCAL O FEDERAL</a:t>
            </a:r>
          </a:p>
          <a:p>
            <a:pPr>
              <a:buNone/>
            </a:pPr>
            <a:endParaRPr lang="es-MX" dirty="0" smtClean="0"/>
          </a:p>
          <a:p>
            <a:r>
              <a:rPr lang="es-MX" u="sng" dirty="0" smtClean="0"/>
              <a:t>CONSECUENCIA</a:t>
            </a:r>
            <a:r>
              <a:rPr lang="es-MX" dirty="0" smtClean="0"/>
              <a:t>:</a:t>
            </a:r>
          </a:p>
          <a:p>
            <a:endParaRPr lang="es-MX" u="sng" dirty="0" smtClean="0"/>
          </a:p>
          <a:p>
            <a:pPr>
              <a:buNone/>
            </a:pPr>
            <a:r>
              <a:rPr lang="es-MX" dirty="0" smtClean="0"/>
              <a:t>SENTENCIA CONDENATORIA AL PAGO DE UNA CANTIDAD DE DINERO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ACCIONES CIVILES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DAÑOS Y PERJUICIOS (ART. 1910 C.CIV. Y 216-BIS LFDA)</a:t>
            </a:r>
          </a:p>
          <a:p>
            <a:pPr>
              <a:buNone/>
            </a:pPr>
            <a:endParaRPr lang="es-MX" dirty="0" smtClean="0"/>
          </a:p>
          <a:p>
            <a:r>
              <a:rPr lang="es-MX" dirty="0" smtClean="0"/>
              <a:t>DAÑO MORAL (ART. 1916 C. CIV. Y 216-BIS LFDA)</a:t>
            </a:r>
          </a:p>
          <a:p>
            <a:endParaRPr lang="es-MX" dirty="0" smtClean="0"/>
          </a:p>
          <a:p>
            <a:pPr>
              <a:buNone/>
            </a:pPr>
            <a:r>
              <a:rPr lang="es-MX" dirty="0" smtClean="0"/>
              <a:t>PRESCRIPCION:  2 AÑOS</a:t>
            </a:r>
          </a:p>
          <a:p>
            <a:r>
              <a:rPr lang="es-MX" dirty="0" smtClean="0"/>
              <a:t>ENRIQUECIMIENTO ILEGITIMO (ART. 1882  C.CIV.)</a:t>
            </a:r>
          </a:p>
          <a:p>
            <a:pPr>
              <a:buNone/>
            </a:pPr>
            <a:r>
              <a:rPr lang="es-MX" dirty="0" smtClean="0"/>
              <a:t>PRESCRIPCION: 5 o 10 AÑOS (HECHOS LICITOS O ILICITOS)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MX" dirty="0" smtClean="0"/>
              <a:t>FUENTES DE LAS ACCIONES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DAÑOS Y PERJUICIOS:</a:t>
            </a:r>
          </a:p>
          <a:p>
            <a:pPr>
              <a:buNone/>
            </a:pPr>
            <a:r>
              <a:rPr lang="es-MX" dirty="0" smtClean="0"/>
              <a:t>“EL QUE OBRANDO ILICITAMENTE… CAUSE DAÑO A OTRO…”</a:t>
            </a:r>
          </a:p>
          <a:p>
            <a:pPr>
              <a:buNone/>
            </a:pPr>
            <a:r>
              <a:rPr lang="es-MX" dirty="0" smtClean="0"/>
              <a:t>DAÑO: LA PERDIDA EN EL PATRIMONIO PROPIO.</a:t>
            </a:r>
          </a:p>
          <a:p>
            <a:pPr>
              <a:buNone/>
            </a:pPr>
            <a:r>
              <a:rPr lang="es-MX" dirty="0" smtClean="0"/>
              <a:t>PERJUICIO: LA GANANCIA LICITA QUE SE HUBIERA OBTENIDO DE CONTAR CON EL PATRIMONIO PERDIDO POR LOS DAÑOS.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FUENTES DE LAS ACCIONES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DAÑO MORAL:</a:t>
            </a:r>
          </a:p>
          <a:p>
            <a:pPr>
              <a:buNone/>
            </a:pPr>
            <a:r>
              <a:rPr lang="es-MX" dirty="0" smtClean="0"/>
              <a:t>LA VIOLACION A LOS DERECHOS MORALES DE LOS AUTORES (ARTS. 216- BIS Y 21 DE LA LFDA)</a:t>
            </a:r>
            <a:endParaRPr lang="en-US" dirty="0" smtClean="0"/>
          </a:p>
          <a:p>
            <a:endParaRPr lang="es-MX" dirty="0" smtClean="0"/>
          </a:p>
          <a:p>
            <a:r>
              <a:rPr lang="es-MX" dirty="0" smtClean="0"/>
              <a:t>ENRIQUECIMIENTO ILEGITIMO:</a:t>
            </a:r>
          </a:p>
          <a:p>
            <a:pPr>
              <a:buNone/>
            </a:pPr>
            <a:r>
              <a:rPr lang="es-MX" dirty="0" smtClean="0"/>
              <a:t>“EL QUE SIN CAUSA SE ENRIQUECE EN DETRIMENTO DE OTRO, ESTA OBLIGADO A INDEMNIZARLO DE SU EMPOBRECIMIENTO EN LA MEDIDA QUE EL SE HA ENRIQUECIDO”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DIFERENCIAS ENTRE LAS ACCIONES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DAÑOS Y PERJUICIOS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ENRIQUECIMIENTO ILEGITIMO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MX" dirty="0" smtClean="0"/>
              <a:t>SE TIENE QUE DEMOSTRAR EL NEXO DIRECTO ENTRE LAS ACCIONES DEL DEMANDADO Y LA PERDIDA EN EL PATRIMONIO PROPIO.</a:t>
            </a:r>
          </a:p>
          <a:p>
            <a:r>
              <a:rPr lang="es-MX" dirty="0" smtClean="0"/>
              <a:t>PRESCRIPCION A LOS 2 AÑOS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es-MX" dirty="0" smtClean="0"/>
              <a:t>UNICAMENTE SE TIENE QUE DEMOSTRAR EL ENRIQUECIMIENTO OBTENIDO POR EL DEMANDADO EN BASE AL APROVECHAMIENTO INDEBIDO QUE HAYA HECHO DE LA OBRA U OBJETO SOBRE EL QUE SE TENGAN LOS DERECHOS</a:t>
            </a:r>
          </a:p>
          <a:p>
            <a:r>
              <a:rPr lang="es-MX" dirty="0" smtClean="0"/>
              <a:t>PRESCRIPCION A LOS 5 O 10 AÑOS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DIFERENCIAS ENTRE LAS ACCIONES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MX" dirty="0" smtClean="0"/>
              <a:t>DAÑOS Y PERJUICIOS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ENRIQUECIMIENTO ILEGITIMO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s-MX" dirty="0" smtClean="0"/>
              <a:t>LA CONDENA SERIA UNICAMENTE AL PAGO SOBRE LAS PERDIDAS Y POSIBLES GANANCIAS DE INTERESES QUE LA PARTE ACTORA HUBIERA SUFRIDO.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MX" dirty="0" smtClean="0"/>
              <a:t>LA CONDENA SERIA SOBRE LA TOTALIDAD DEL ENRIQUECIMIENTO QUE HUBIERA OBTENIDO EL DEMANDADO.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178</TotalTime>
  <Words>833</Words>
  <Application>Microsoft Office PowerPoint</Application>
  <PresentationFormat>Presentación en pantalla (4:3)</PresentationFormat>
  <Paragraphs>125</Paragraphs>
  <Slides>19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19</vt:i4>
      </vt:variant>
    </vt:vector>
  </HeadingPairs>
  <TitlesOfParts>
    <vt:vector size="20" baseType="lpstr">
      <vt:lpstr>Flow</vt:lpstr>
      <vt:lpstr>LAS ACCIONES CIVILES EN MATERIA DE DERECHOS DE AUTOR</vt:lpstr>
      <vt:lpstr>VIAS RECONOCIDAS EN LA LEY PARA LA SOLUCION DE CONFLICTOS EN D.A.</vt:lpstr>
      <vt:lpstr>CONSECUENCIAS Y AUTORIDADES DE CADA UNA DE LAS VIAS</vt:lpstr>
      <vt:lpstr>CONSECUENCIAS Y AUTORIDADES DE CADA UNA DE LAS VIAS</vt:lpstr>
      <vt:lpstr>ACCIONES CIVILES</vt:lpstr>
      <vt:lpstr>FUENTES DE LAS ACCIONES</vt:lpstr>
      <vt:lpstr>FUENTES DE LAS ACCIONES</vt:lpstr>
      <vt:lpstr>DIFERENCIAS ENTRE LAS ACCIONES</vt:lpstr>
      <vt:lpstr>DIFERENCIAS ENTRE LAS ACCIONES</vt:lpstr>
      <vt:lpstr>EVOLUCION JUDICIAL</vt:lpstr>
      <vt:lpstr>EVOLUCION JUDICIAL</vt:lpstr>
      <vt:lpstr>EVOLUCION JUDICIAL</vt:lpstr>
      <vt:lpstr>RAZONES DE PROCEDENCIA</vt:lpstr>
      <vt:lpstr>RAZONES DE PROCEDENCIA</vt:lpstr>
      <vt:lpstr>IMPRECISIONES JUDICIALES</vt:lpstr>
      <vt:lpstr>ORDENAMIENTOS RELACIONADOS</vt:lpstr>
      <vt:lpstr>VENTAJAS Y DESVENTAJAS</vt:lpstr>
      <vt:lpstr>SITUACION ACTUAL</vt:lpstr>
      <vt:lpstr>Diapositiva 19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ACCIONES CIVILES EN MATERIA DE DERECHOS DE AUTOR</dc:title>
  <dc:creator>Raul Pastor</dc:creator>
  <cp:lastModifiedBy>CNCA</cp:lastModifiedBy>
  <cp:revision>18</cp:revision>
  <dcterms:created xsi:type="dcterms:W3CDTF">2011-10-07T16:23:59Z</dcterms:created>
  <dcterms:modified xsi:type="dcterms:W3CDTF">2011-10-13T22:03:51Z</dcterms:modified>
</cp:coreProperties>
</file>